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15"/>
  </p:notesMasterIdLst>
  <p:handoutMasterIdLst>
    <p:handoutMasterId r:id="rId16"/>
  </p:handoutMasterIdLst>
  <p:sldIdLst>
    <p:sldId id="315" r:id="rId5"/>
    <p:sldId id="26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AA1BD55-57CD-466E-0725-B6CBA11E0D12}" name="Lauren Weldy (ALLEGIS GROUP SERVICES)" initials="LW" userId="S::v-lweldy@microsoft.com::07a2285c-a352-4b96-8658-ecc34365c1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>
        <p:scale>
          <a:sx n="1" d="2"/>
          <a:sy n="1" d="2"/>
        </p:scale>
        <p:origin x="2640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6/30/2024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8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6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8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4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22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90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0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4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6206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365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2157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134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361923"/>
            <a:ext cx="6623040" cy="1421898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A5BF-04A6-2B17-0703-8419C4DB97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87399" y="2916772"/>
            <a:ext cx="6622819" cy="2852639"/>
          </a:xfrm>
        </p:spPr>
        <p:txBody>
          <a:bodyPr anchor="t"/>
          <a:lstStyle>
            <a:lvl1pPr marL="0" indent="0">
              <a:lnSpc>
                <a:spcPct val="125000"/>
              </a:lnSpc>
              <a:spcAft>
                <a:spcPts val="600"/>
              </a:spcAft>
              <a:buNone/>
              <a:defRPr sz="2000" b="0"/>
            </a:lvl1pPr>
            <a:lvl2pPr>
              <a:lnSpc>
                <a:spcPct val="125000"/>
              </a:lnSpc>
              <a:spcAft>
                <a:spcPts val="600"/>
              </a:spcAft>
              <a:defRPr/>
            </a:lvl2pPr>
            <a:lvl3pPr>
              <a:lnSpc>
                <a:spcPct val="125000"/>
              </a:lnSpc>
              <a:spcAft>
                <a:spcPts val="600"/>
              </a:spcAft>
              <a:defRPr/>
            </a:lvl3pPr>
            <a:lvl4pPr>
              <a:lnSpc>
                <a:spcPct val="125000"/>
              </a:lnSpc>
              <a:spcAft>
                <a:spcPts val="600"/>
              </a:spcAft>
              <a:defRPr/>
            </a:lvl4pPr>
            <a:lvl5pPr>
              <a:lnSpc>
                <a:spcPct val="125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r>
              <a:rPr lang="en-US" dirty="0"/>
              <a:t>9/8/20XX</a:t>
            </a:r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 sz="1200" b="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79D74E-6357-D3E7-30C0-09B4B82B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3482" y="1095507"/>
            <a:ext cx="3997653" cy="50168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34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5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E19795B-1103-80EF-6098-1E8371D07D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91439"/>
            <a:ext cx="10900146" cy="1168739"/>
          </a:xfrm>
        </p:spPr>
        <p:txBody>
          <a:bodyPr tIns="182880" anchor="ctr" anchorCtr="0">
            <a:no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4F766-C576-F298-E93A-CD0D832F8E4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8935" y="1646102"/>
            <a:ext cx="3819652" cy="4160520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spcAft>
                <a:spcPts val="600"/>
              </a:spcAft>
              <a:defRPr sz="1800" b="0"/>
            </a:lvl1pPr>
            <a:lvl2pPr>
              <a:lnSpc>
                <a:spcPct val="125000"/>
              </a:lnSpc>
              <a:spcAft>
                <a:spcPts val="600"/>
              </a:spcAft>
              <a:defRPr sz="1800"/>
            </a:lvl2pPr>
            <a:lvl3pPr>
              <a:lnSpc>
                <a:spcPct val="125000"/>
              </a:lnSpc>
              <a:spcAft>
                <a:spcPts val="600"/>
              </a:spcAft>
              <a:defRPr sz="1800"/>
            </a:lvl3pPr>
            <a:lvl4pPr>
              <a:lnSpc>
                <a:spcPct val="125000"/>
              </a:lnSpc>
              <a:spcAft>
                <a:spcPts val="600"/>
              </a:spcAft>
              <a:defRPr sz="1800"/>
            </a:lvl4pPr>
            <a:lvl5pPr>
              <a:lnSpc>
                <a:spcPct val="125000"/>
              </a:lnSpc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 sz="1200" b="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94D0A7-4358-49BF-96EE-8DEB6F4DCF5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9661" y="1646102"/>
            <a:ext cx="6863403" cy="4160520"/>
          </a:xfrm>
        </p:spPr>
        <p:txBody>
          <a:bodyPr anchor="t">
            <a:normAutofit/>
          </a:bodyPr>
          <a:lstStyle>
            <a:lvl1pPr marL="0" indent="0">
              <a:lnSpc>
                <a:spcPct val="125000"/>
              </a:lnSpc>
              <a:spcAft>
                <a:spcPts val="600"/>
              </a:spcAft>
              <a:buNone/>
              <a:defRPr sz="1800" b="0"/>
            </a:lvl1pPr>
            <a:lvl2pPr marL="283464">
              <a:lnSpc>
                <a:spcPct val="125000"/>
              </a:lnSpc>
              <a:spcAft>
                <a:spcPts val="600"/>
              </a:spcAft>
              <a:defRPr sz="1800"/>
            </a:lvl2pPr>
            <a:lvl3pPr marL="566928">
              <a:lnSpc>
                <a:spcPct val="125000"/>
              </a:lnSpc>
              <a:spcAft>
                <a:spcPts val="600"/>
              </a:spcAft>
              <a:defRPr sz="1800"/>
            </a:lvl3pPr>
            <a:lvl4pPr marL="850392">
              <a:lnSpc>
                <a:spcPct val="125000"/>
              </a:lnSpc>
              <a:spcAft>
                <a:spcPts val="600"/>
              </a:spcAft>
              <a:defRPr sz="1800"/>
            </a:lvl4pPr>
            <a:lvl5pPr marL="1133856">
              <a:lnSpc>
                <a:spcPct val="125000"/>
              </a:lnSpc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736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848455"/>
            <a:ext cx="5102365" cy="2601914"/>
          </a:xfrm>
        </p:spPr>
        <p:txBody>
          <a:bodyPr tIns="182880" anchor="ctr" anchorCtr="0">
            <a:noAutofit/>
          </a:bodyPr>
          <a:lstStyle>
            <a:lvl1pPr>
              <a:lnSpc>
                <a:spcPct val="100000"/>
              </a:lnSpc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 lang="en-US" sz="12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r>
              <a:rPr lang="en-US" dirty="0"/>
              <a:t>9/8/20XX</a:t>
            </a:r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 sz="1200" b="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557ABF-B75C-BD78-1A04-E483A57A9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7712" y="0"/>
            <a:ext cx="5728216" cy="845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38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25689"/>
            <a:ext cx="12192000" cy="52017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629" y="825687"/>
            <a:ext cx="9643772" cy="5201730"/>
          </a:xfrm>
        </p:spPr>
        <p:txBody>
          <a:bodyPr tIns="182880" anchor="ctr" anchorCtr="0">
            <a:noAutofit/>
          </a:bodyPr>
          <a:lstStyle>
            <a:lvl1pPr algn="l"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89696"/>
            <a:ext cx="1070775" cy="5077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5851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A64FF-37A7-4837-8033-CBEA22697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896046"/>
            <a:ext cx="1070775" cy="5077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C0C09F-8990-542B-199E-E6FADE2FE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0"/>
            <a:ext cx="1070775" cy="825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F60C3-341E-9533-2415-66360A254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5" y="6027421"/>
            <a:ext cx="1070775" cy="830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53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94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34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585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21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4837D5C-EE88-BE2B-5940-6A8E20CAE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D6331A-AE6C-3009-DDD4-1671FF7E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25689"/>
            <a:ext cx="12192000" cy="52017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7D28B-DE67-0B99-CDEB-A037FFC56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89696"/>
            <a:ext cx="1070775" cy="5077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9F3E3-6134-5423-F75E-B36E71A65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1F677F-A1EC-4CDA-E80E-4B3695465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5851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E2C06-C49E-A5AA-07A3-D134EFA3D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896046"/>
            <a:ext cx="1070775" cy="5077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BA39D8-E4F7-CD36-B80A-49D228C0F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0"/>
            <a:ext cx="1070775" cy="825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F4721-4B2C-0638-8409-054F6738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5" y="6027421"/>
            <a:ext cx="1070775" cy="830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94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255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408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319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7" r:id="rId13"/>
    <p:sldLayoutId id="2147483709" r:id="rId14"/>
    <p:sldLayoutId id="2147483682" r:id="rId15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114" y="2163741"/>
            <a:ext cx="9643772" cy="957846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3200" dirty="0"/>
              <a:t>Metal surface defects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7CAF1-EA1B-1B61-7E60-62C0A629041E}"/>
              </a:ext>
            </a:extLst>
          </p:cNvPr>
          <p:cNvSpPr txBox="1"/>
          <p:nvPr/>
        </p:nvSpPr>
        <p:spPr>
          <a:xfrm>
            <a:off x="1274114" y="3551748"/>
            <a:ext cx="964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Μηχανική μάθηση σε </a:t>
            </a:r>
            <a:r>
              <a:rPr lang="el-GR" dirty="0" err="1">
                <a:solidFill>
                  <a:schemeClr val="bg1"/>
                </a:solidFill>
              </a:rPr>
              <a:t>πολυμεσικά</a:t>
            </a:r>
            <a:r>
              <a:rPr lang="el-GR" dirty="0">
                <a:solidFill>
                  <a:schemeClr val="bg1"/>
                </a:solidFill>
              </a:rPr>
              <a:t> δεδομένα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617EB-ED68-B619-8EEE-E12BF8A2582B}"/>
              </a:ext>
            </a:extLst>
          </p:cNvPr>
          <p:cNvSpPr txBox="1"/>
          <p:nvPr/>
        </p:nvSpPr>
        <p:spPr>
          <a:xfrm>
            <a:off x="1493822" y="4553893"/>
            <a:ext cx="5340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ΣΙΔΗΡΟΠΟΥΛΟΣ ΜΙΧΑΛΗΣ 2320</a:t>
            </a:r>
          </a:p>
          <a:p>
            <a:r>
              <a:rPr lang="el-GR" dirty="0">
                <a:solidFill>
                  <a:schemeClr val="bg1"/>
                </a:solidFill>
              </a:rPr>
              <a:t>ΠΑΠΑΔΟΠΟΥΛΟΣ ΔΗΜΗΤΡΗΣ ΙΑΣΟΝΑΣ 2315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90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2" descr="A close up of a network&#10;&#10;Description automatically generated with medium confidence">
            <a:extLst>
              <a:ext uri="{FF2B5EF4-FFF2-40B4-BE49-F238E27FC236}">
                <a16:creationId xmlns:a16="http://schemas.microsoft.com/office/drawing/2014/main" id="{048DD8C1-B659-DF23-3C84-5FC5DDD2A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526" y="3450368"/>
            <a:ext cx="5329474" cy="34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EB58E2-A9A0-481A-8B5B-381B836CE40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Model Training</a:t>
            </a:r>
          </a:p>
          <a:p>
            <a:r>
              <a:rPr lang="en-US" dirty="0"/>
              <a:t>Model Testing - Evaluation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E0F-10C6-298A-C347-E831FFF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1CC7-9CF2-71F0-1AD4-791EA9CBAD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705" y="1646101"/>
            <a:ext cx="3819652" cy="50862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Silk spot: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78F1DC-7EF8-5514-E97B-D47663F284D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43FBBFEA-4E37-936D-A518-20D7301AA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268" y="1798502"/>
            <a:ext cx="3494637" cy="16699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293849-1A36-7B9D-369B-BA841CA25BC7}"/>
              </a:ext>
            </a:extLst>
          </p:cNvPr>
          <p:cNvSpPr txBox="1">
            <a:spLocks/>
          </p:cNvSpPr>
          <p:nvPr/>
        </p:nvSpPr>
        <p:spPr>
          <a:xfrm>
            <a:off x="6201536" y="1646101"/>
            <a:ext cx="3819652" cy="50862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Oil spot:</a:t>
            </a:r>
          </a:p>
        </p:txBody>
      </p:sp>
      <p:pic>
        <p:nvPicPr>
          <p:cNvPr id="9" name="Picture 8" descr="A grey rectangular object with small dots&#10;&#10;Description automatically generated">
            <a:extLst>
              <a:ext uri="{FF2B5EF4-FFF2-40B4-BE49-F238E27FC236}">
                <a16:creationId xmlns:a16="http://schemas.microsoft.com/office/drawing/2014/main" id="{863F2B44-B0AB-E5B4-A831-2EC40498A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201" y="1798502"/>
            <a:ext cx="3653399" cy="178185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6C4FEC-097E-92CB-CCFB-1C16C5B11B15}"/>
              </a:ext>
            </a:extLst>
          </p:cNvPr>
          <p:cNvSpPr txBox="1">
            <a:spLocks/>
          </p:cNvSpPr>
          <p:nvPr/>
        </p:nvSpPr>
        <p:spPr>
          <a:xfrm>
            <a:off x="440705" y="3620858"/>
            <a:ext cx="3819652" cy="135263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Welding line: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Crescent gap:</a:t>
            </a:r>
          </a:p>
        </p:txBody>
      </p:sp>
      <p:pic>
        <p:nvPicPr>
          <p:cNvPr id="12" name="Picture 11" descr="A black and yellow background&#10;&#10;Description automatically generated">
            <a:extLst>
              <a:ext uri="{FF2B5EF4-FFF2-40B4-BE49-F238E27FC236}">
                <a16:creationId xmlns:a16="http://schemas.microsoft.com/office/drawing/2014/main" id="{85C6E59E-7C92-F910-B680-0B64D4BC7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268" y="3742840"/>
            <a:ext cx="3494637" cy="17130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965C1D-3B8F-0768-5DDC-BAA670389DA5}"/>
              </a:ext>
            </a:extLst>
          </p:cNvPr>
          <p:cNvSpPr txBox="1">
            <a:spLocks/>
          </p:cNvSpPr>
          <p:nvPr/>
        </p:nvSpPr>
        <p:spPr>
          <a:xfrm>
            <a:off x="6195945" y="3721595"/>
            <a:ext cx="3819652" cy="50862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Rolled pit:</a:t>
            </a:r>
          </a:p>
        </p:txBody>
      </p:sp>
      <p:pic>
        <p:nvPicPr>
          <p:cNvPr id="15" name="Picture 14" descr="A person with a black and white image&#10;&#10;Description automatically generated with medium confidence">
            <a:extLst>
              <a:ext uri="{FF2B5EF4-FFF2-40B4-BE49-F238E27FC236}">
                <a16:creationId xmlns:a16="http://schemas.microsoft.com/office/drawing/2014/main" id="{1DD2937B-5E29-5CA3-7BF7-87E89BE83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201" y="3747627"/>
            <a:ext cx="3662700" cy="17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5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E0F-10C6-298A-C347-E831FFF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1CC7-9CF2-71F0-1AD4-791EA9CBAD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705" y="1646101"/>
            <a:ext cx="3819652" cy="11687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Punching hole: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Crease: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78F1DC-7EF8-5514-E97B-D47663F284D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293849-1A36-7B9D-369B-BA841CA25BC7}"/>
              </a:ext>
            </a:extLst>
          </p:cNvPr>
          <p:cNvSpPr txBox="1">
            <a:spLocks/>
          </p:cNvSpPr>
          <p:nvPr/>
        </p:nvSpPr>
        <p:spPr>
          <a:xfrm>
            <a:off x="6201536" y="1646101"/>
            <a:ext cx="3819652" cy="508623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Inclusion: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6C4FEC-097E-92CB-CCFB-1C16C5B11B15}"/>
              </a:ext>
            </a:extLst>
          </p:cNvPr>
          <p:cNvSpPr txBox="1">
            <a:spLocks/>
          </p:cNvSpPr>
          <p:nvPr/>
        </p:nvSpPr>
        <p:spPr>
          <a:xfrm>
            <a:off x="440705" y="3620858"/>
            <a:ext cx="3819652" cy="135263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 spot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965C1D-3B8F-0768-5DDC-BAA670389DA5}"/>
              </a:ext>
            </a:extLst>
          </p:cNvPr>
          <p:cNvSpPr txBox="1">
            <a:spLocks/>
          </p:cNvSpPr>
          <p:nvPr/>
        </p:nvSpPr>
        <p:spPr>
          <a:xfrm>
            <a:off x="6195945" y="3721595"/>
            <a:ext cx="1725837" cy="1251895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None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25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Waist folding:</a:t>
            </a:r>
          </a:p>
        </p:txBody>
      </p:sp>
      <p:pic>
        <p:nvPicPr>
          <p:cNvPr id="14" name="Picture 13" descr="A close-up of a grey surface&#10;&#10;Description automatically generated">
            <a:extLst>
              <a:ext uri="{FF2B5EF4-FFF2-40B4-BE49-F238E27FC236}">
                <a16:creationId xmlns:a16="http://schemas.microsoft.com/office/drawing/2014/main" id="{BEF33233-E92F-3B45-D6DF-B7A169CC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268" y="1798503"/>
            <a:ext cx="3510451" cy="1713058"/>
          </a:xfrm>
          <a:prstGeom prst="rect">
            <a:avLst/>
          </a:prstGeom>
        </p:spPr>
      </p:pic>
      <p:pic>
        <p:nvPicPr>
          <p:cNvPr id="17" name="Picture 16" descr="A grey background with purple text&#10;&#10;Description automatically generated">
            <a:extLst>
              <a:ext uri="{FF2B5EF4-FFF2-40B4-BE49-F238E27FC236}">
                <a16:creationId xmlns:a16="http://schemas.microsoft.com/office/drawing/2014/main" id="{0DBAD957-6DD2-F5BC-ACA2-E16E10C99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201" y="1798503"/>
            <a:ext cx="3662700" cy="1803852"/>
          </a:xfrm>
          <a:prstGeom prst="rect">
            <a:avLst/>
          </a:prstGeom>
        </p:spPr>
      </p:pic>
      <p:pic>
        <p:nvPicPr>
          <p:cNvPr id="19" name="Picture 18" descr="A grey surface with a rectangle&#10;&#10;Description automatically generated">
            <a:extLst>
              <a:ext uri="{FF2B5EF4-FFF2-40B4-BE49-F238E27FC236}">
                <a16:creationId xmlns:a16="http://schemas.microsoft.com/office/drawing/2014/main" id="{C0E80F0B-CE0A-8FEB-9D4C-814E1226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268" y="3757857"/>
            <a:ext cx="3503768" cy="1781854"/>
          </a:xfrm>
          <a:prstGeom prst="rect">
            <a:avLst/>
          </a:prstGeom>
        </p:spPr>
      </p:pic>
      <p:pic>
        <p:nvPicPr>
          <p:cNvPr id="21" name="Picture 20" descr="A grey and white image&#10;&#10;Description automatically generated with medium confidence">
            <a:extLst>
              <a:ext uri="{FF2B5EF4-FFF2-40B4-BE49-F238E27FC236}">
                <a16:creationId xmlns:a16="http://schemas.microsoft.com/office/drawing/2014/main" id="{D2FC98F7-60CF-C81D-E310-F58CEDE9B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201" y="3754756"/>
            <a:ext cx="3662700" cy="178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2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E0F-10C6-298A-C347-E831FFF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78F1DC-7EF8-5514-E97B-D47663F284D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9CD44-ED62-6D65-DB08-0BFF5F5631AC}"/>
              </a:ext>
            </a:extLst>
          </p:cNvPr>
          <p:cNvSpPr txBox="1"/>
          <p:nvPr/>
        </p:nvSpPr>
        <p:spPr>
          <a:xfrm>
            <a:off x="7307007" y="2967335"/>
            <a:ext cx="29011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Images: 2300</a:t>
            </a:r>
          </a:p>
          <a:p>
            <a:endParaRPr lang="en-US" dirty="0"/>
          </a:p>
          <a:p>
            <a:r>
              <a:rPr lang="en-US" dirty="0"/>
              <a:t>Total Annotations: 3563</a:t>
            </a:r>
          </a:p>
          <a:p>
            <a:endParaRPr lang="en-US" dirty="0"/>
          </a:p>
          <a:p>
            <a:r>
              <a:rPr lang="en-US" dirty="0"/>
              <a:t>Image size: 2048x1000</a:t>
            </a:r>
          </a:p>
        </p:txBody>
      </p:sp>
      <p:pic>
        <p:nvPicPr>
          <p:cNvPr id="15" name="Picture 14" descr="A screenshot of a crossword puzzle&#10;&#10;Description automatically generated">
            <a:extLst>
              <a:ext uri="{FF2B5EF4-FFF2-40B4-BE49-F238E27FC236}">
                <a16:creationId xmlns:a16="http://schemas.microsoft.com/office/drawing/2014/main" id="{3188E276-E73C-DC3D-98A9-12CA2030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80" y="1558532"/>
            <a:ext cx="4553585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E0F-10C6-298A-C347-E831FFF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TRAINING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78F1DC-7EF8-5514-E97B-D47663F284D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F869E-DB96-BBAA-3766-11BB48A51241}"/>
              </a:ext>
            </a:extLst>
          </p:cNvPr>
          <p:cNvSpPr txBox="1"/>
          <p:nvPr/>
        </p:nvSpPr>
        <p:spPr>
          <a:xfrm>
            <a:off x="1311325" y="2155384"/>
            <a:ext cx="299665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100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Batch size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size: 640x640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Bounding Box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Classification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 descr="A graph of results&#10;&#10;Description automatically generated with medium confidence">
            <a:extLst>
              <a:ext uri="{FF2B5EF4-FFF2-40B4-BE49-F238E27FC236}">
                <a16:creationId xmlns:a16="http://schemas.microsoft.com/office/drawing/2014/main" id="{9640DE80-D512-DAAD-2AF1-B4A5F501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62" y="1358020"/>
            <a:ext cx="5040067" cy="472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8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E0F-10C6-298A-C347-E831FFF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VGG-16 TRAINING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78F1DC-7EF8-5514-E97B-D47663F284D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7610B-DF55-0B3A-8359-CC13D4002D08}"/>
              </a:ext>
            </a:extLst>
          </p:cNvPr>
          <p:cNvSpPr txBox="1"/>
          <p:nvPr/>
        </p:nvSpPr>
        <p:spPr>
          <a:xfrm>
            <a:off x="826769" y="2836590"/>
            <a:ext cx="288604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100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size 224x224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Batch size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A9D092D-DE89-4672-FD6A-1977D5A8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284" y="3425944"/>
            <a:ext cx="4523715" cy="3432055"/>
          </a:xfrm>
          <a:prstGeom prst="rect">
            <a:avLst/>
          </a:prstGeom>
        </p:spPr>
      </p:pic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5B306C77-8482-99BB-9089-7F52B3EE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49" y="1961982"/>
            <a:ext cx="3842899" cy="2927923"/>
          </a:xfrm>
          <a:prstGeom prst="rect">
            <a:avLst/>
          </a:prstGeom>
        </p:spPr>
      </p:pic>
      <p:pic>
        <p:nvPicPr>
          <p:cNvPr id="17" name="Picture 1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9278C26-5812-BE54-34ED-F30109F4D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448" y="0"/>
            <a:ext cx="4496551" cy="342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45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E0F-10C6-298A-C347-E831FFF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A2299-F766-4186-48CC-2F6C602CEDF9}"/>
              </a:ext>
            </a:extLst>
          </p:cNvPr>
          <p:cNvSpPr txBox="1"/>
          <p:nvPr/>
        </p:nvSpPr>
        <p:spPr>
          <a:xfrm>
            <a:off x="1276539" y="1646102"/>
            <a:ext cx="234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BB619-0B31-1DD7-A5DB-D1C294DED6E4}"/>
              </a:ext>
            </a:extLst>
          </p:cNvPr>
          <p:cNvSpPr txBox="1"/>
          <p:nvPr/>
        </p:nvSpPr>
        <p:spPr>
          <a:xfrm>
            <a:off x="8111362" y="1646102"/>
            <a:ext cx="259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VGG-16 Evaluation</a:t>
            </a:r>
          </a:p>
        </p:txBody>
      </p:sp>
      <p:pic>
        <p:nvPicPr>
          <p:cNvPr id="11" name="Picture 10" descr="A screenshot of a grid&#10;&#10;Description automatically generated">
            <a:extLst>
              <a:ext uri="{FF2B5EF4-FFF2-40B4-BE49-F238E27FC236}">
                <a16:creationId xmlns:a16="http://schemas.microsoft.com/office/drawing/2014/main" id="{07AE4301-CEBE-5FBB-FD66-AEC445E7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442" y="2015433"/>
            <a:ext cx="5075975" cy="3806981"/>
          </a:xfrm>
          <a:prstGeom prst="rect">
            <a:avLst/>
          </a:prstGeom>
        </p:spPr>
      </p:pic>
      <p:pic>
        <p:nvPicPr>
          <p:cNvPr id="13" name="Picture 12" descr="A graph of blue squares&#10;&#10;Description automatically generated">
            <a:extLst>
              <a:ext uri="{FF2B5EF4-FFF2-40B4-BE49-F238E27FC236}">
                <a16:creationId xmlns:a16="http://schemas.microsoft.com/office/drawing/2014/main" id="{8E43AC09-C628-B044-149B-5056C763B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85" y="2015434"/>
            <a:ext cx="5075975" cy="380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1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E0F-10C6-298A-C347-E831FFF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78F1DC-7EF8-5514-E97B-D47663F284D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44470-96F5-3FCD-0C31-35D59DF42ACD}"/>
              </a:ext>
            </a:extLst>
          </p:cNvPr>
          <p:cNvSpPr txBox="1"/>
          <p:nvPr/>
        </p:nvSpPr>
        <p:spPr>
          <a:xfrm>
            <a:off x="860080" y="2244060"/>
            <a:ext cx="88271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Imbalanced Dataset – Reduced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Models Performed adequate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Need of better Datasets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3043315670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36CB81-A037-44A8-88EB-C0C0F17FD4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FF477C-132F-44F8-8C56-EBFF95FAF9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C1AA24C-4CA6-40FF-8947-DA1F6F4745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{82FB7918-3CFA-4C0F-A897-D679EE0D3C8D}tf56000440_win32</Template>
  <TotalTime>301</TotalTime>
  <Words>127</Words>
  <Application>Microsoft Office PowerPoint</Application>
  <PresentationFormat>Widescreen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Meiryo</vt:lpstr>
      <vt:lpstr>Arial</vt:lpstr>
      <vt:lpstr>Calibri</vt:lpstr>
      <vt:lpstr>Corbel</vt:lpstr>
      <vt:lpstr>ShojiVTI</vt:lpstr>
      <vt:lpstr>Metal surface defects detection</vt:lpstr>
      <vt:lpstr>Agenda</vt:lpstr>
      <vt:lpstr>DATA</vt:lpstr>
      <vt:lpstr>DATA</vt:lpstr>
      <vt:lpstr>DATA</vt:lpstr>
      <vt:lpstr>YOLO TRAINING</vt:lpstr>
      <vt:lpstr>VGG-16 TRAINING</vt:lpstr>
      <vt:lpstr>TESTING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SIDIROPOULOS MICHAIL</dc:creator>
  <cp:lastModifiedBy>SIDIROPOULOS MICHAIL</cp:lastModifiedBy>
  <cp:revision>7</cp:revision>
  <dcterms:created xsi:type="dcterms:W3CDTF">2024-06-30T13:17:54Z</dcterms:created>
  <dcterms:modified xsi:type="dcterms:W3CDTF">2024-06-30T19:54:02Z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